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1" r:id="rId2"/>
    <p:sldId id="377" r:id="rId3"/>
    <p:sldId id="375" r:id="rId4"/>
    <p:sldId id="376" r:id="rId5"/>
    <p:sldId id="342" r:id="rId6"/>
    <p:sldId id="343" r:id="rId7"/>
    <p:sldId id="351" r:id="rId8"/>
    <p:sldId id="354" r:id="rId9"/>
    <p:sldId id="380" r:id="rId10"/>
    <p:sldId id="356" r:id="rId11"/>
    <p:sldId id="370" r:id="rId12"/>
    <p:sldId id="379" r:id="rId13"/>
    <p:sldId id="365" r:id="rId14"/>
    <p:sldId id="367" r:id="rId15"/>
    <p:sldId id="382" r:id="rId16"/>
    <p:sldId id="369" r:id="rId17"/>
    <p:sldId id="381" r:id="rId18"/>
    <p:sldId id="384" r:id="rId19"/>
    <p:sldId id="391" r:id="rId20"/>
    <p:sldId id="385" r:id="rId21"/>
    <p:sldId id="386" r:id="rId22"/>
    <p:sldId id="387" r:id="rId23"/>
    <p:sldId id="389" r:id="rId24"/>
    <p:sldId id="388" r:id="rId25"/>
    <p:sldId id="390" r:id="rId26"/>
    <p:sldId id="327" r:id="rId27"/>
    <p:sldId id="372" r:id="rId28"/>
    <p:sldId id="373" r:id="rId29"/>
    <p:sldId id="374" r:id="rId30"/>
    <p:sldId id="383" r:id="rId31"/>
    <p:sldId id="378" r:id="rId32"/>
    <p:sldId id="275" r:id="rId33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868C"/>
    <a:srgbClr val="004986"/>
    <a:srgbClr val="8EBD78"/>
    <a:srgbClr val="003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731" autoAdjust="0"/>
  </p:normalViewPr>
  <p:slideViewPr>
    <p:cSldViewPr snapToGrid="0" snapToObjects="1">
      <p:cViewPr varScale="1">
        <p:scale>
          <a:sx n="100" d="100"/>
          <a:sy n="100" d="100"/>
        </p:scale>
        <p:origin x="19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68"/>
    </p:cViewPr>
  </p:sorterViewPr>
  <p:notesViewPr>
    <p:cSldViewPr snapToGrid="0" snapToObjects="1">
      <p:cViewPr varScale="1">
        <p:scale>
          <a:sx n="50" d="100"/>
          <a:sy n="50" d="100"/>
        </p:scale>
        <p:origin x="261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01A39FE8-7D47-CA43-A6E6-C64272C65F00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7BBDE57A-996E-C34C-AF45-E2D72948F0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021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3F39069-98B0-B742-8429-40974326BE91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239DF8D-E196-D549-B2B9-23D7631A44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9DF8D-E196-D549-B2B9-23D7631A449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6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9DF8D-E196-D549-B2B9-23D7631A449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D White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446400" y="3419203"/>
            <a:ext cx="8251200" cy="0"/>
          </a:xfrm>
          <a:prstGeom prst="line">
            <a:avLst/>
          </a:prstGeom>
          <a:ln w="6350" cmpd="sng">
            <a:solidFill>
              <a:srgbClr val="7D8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6400" y="3419203"/>
            <a:ext cx="8251200" cy="911414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446400" y="4330617"/>
            <a:ext cx="8251200" cy="53508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0" y="6078560"/>
            <a:ext cx="9144000" cy="779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7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6400" y="6117798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29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0600"/>
            <a:ext cx="822959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612775"/>
            <a:ext cx="8229599" cy="4114800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367338"/>
            <a:ext cx="8229599" cy="80486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549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6400" y="1241945"/>
            <a:ext cx="8251200" cy="4712125"/>
          </a:xfrm>
        </p:spPr>
        <p:txBody>
          <a:bodyPr vert="eaVert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6400" y="6117798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2683" y="1174091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026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6400" y="6117798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71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0" y="2537856"/>
            <a:ext cx="8251200" cy="8978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400" y="3313842"/>
            <a:ext cx="8251199" cy="1937618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00" y="1260088"/>
            <a:ext cx="8251200" cy="4866075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2683" y="856457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46400" y="273600"/>
            <a:ext cx="8251200" cy="44829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121214" y="6484532"/>
            <a:ext cx="576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65AE55-C6D8-AA44-BC22-CDABB37A0676}" type="slidenum">
              <a:rPr lang="en-US" sz="1100" smtClean="0">
                <a:solidFill>
                  <a:srgbClr val="7D8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dirty="0">
              <a:solidFill>
                <a:srgbClr val="7D8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9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6400" y="1248936"/>
            <a:ext cx="8251200" cy="1262393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rgbClr val="7D868C"/>
                </a:solidFill>
              </a:defRPr>
            </a:lvl2pPr>
            <a:lvl3pPr>
              <a:defRPr>
                <a:solidFill>
                  <a:srgbClr val="7D868C"/>
                </a:solidFill>
              </a:defRPr>
            </a:lvl3pPr>
            <a:lvl4pPr>
              <a:defRPr>
                <a:solidFill>
                  <a:srgbClr val="7D868C"/>
                </a:solidFill>
              </a:defRPr>
            </a:lvl4pPr>
            <a:lvl5pPr>
              <a:defRPr>
                <a:solidFill>
                  <a:srgbClr val="7D868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2511330"/>
            <a:ext cx="8229600" cy="300360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42683" y="856456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2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2563"/>
            <a:ext cx="8229600" cy="1439432"/>
          </a:xfrm>
        </p:spPr>
        <p:txBody>
          <a:bodyPr lIns="0" rIns="0" anchor="t">
            <a:noAutofit/>
          </a:bodyPr>
          <a:lstStyle>
            <a:lvl1pPr algn="l">
              <a:spcBef>
                <a:spcPts val="0"/>
              </a:spcBef>
              <a:defRPr sz="3200" b="0" i="0" cap="none" spc="-60">
                <a:solidFill>
                  <a:srgbClr val="003896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62938"/>
            <a:ext cx="8229600" cy="654177"/>
          </a:xfrm>
        </p:spPr>
        <p:txBody>
          <a:bodyPr lIns="0" rIns="0" anchor="b"/>
          <a:lstStyle>
            <a:lvl1pPr marL="0" indent="0">
              <a:buNone/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11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8938"/>
            <a:ext cx="4038599" cy="4877226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48938"/>
            <a:ext cx="4038600" cy="4877226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31883" y="856457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9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8937"/>
            <a:ext cx="4040187" cy="918804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67741"/>
            <a:ext cx="4040187" cy="395128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48937"/>
            <a:ext cx="4041774" cy="918804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67741"/>
            <a:ext cx="4041774" cy="3951288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42683" y="856457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63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31883" y="856457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435600" y="273600"/>
            <a:ext cx="8251200" cy="44829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spc="-50">
                <a:solidFill>
                  <a:srgbClr val="00389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6761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76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6400" y="273600"/>
            <a:ext cx="8251200" cy="44829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400" y="1087655"/>
            <a:ext cx="8251200" cy="486641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46400" y="6412183"/>
            <a:ext cx="82512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21214" y="6484532"/>
            <a:ext cx="576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65AE55-C6D8-AA44-BC22-CDABB37A0676}" type="slidenum">
              <a:rPr lang="en-US" sz="1100" smtClean="0">
                <a:solidFill>
                  <a:srgbClr val="7D8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dirty="0">
              <a:solidFill>
                <a:srgbClr val="7D8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78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000" b="0" kern="1200" spc="-50">
          <a:solidFill>
            <a:srgbClr val="00389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tabLst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Non-Invasive Ventilator Mask for COVID-19</a:t>
            </a:r>
            <a:br>
              <a:rPr lang="en-US" dirty="0" smtClean="0"/>
            </a:br>
            <a:r>
              <a:rPr lang="en-US" dirty="0" smtClean="0"/>
              <a:t>3D Printing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46400" y="4330617"/>
            <a:ext cx="8251200" cy="1750143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dirty="0" smtClean="0"/>
              <a:t>March 31,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System Diagram – Ventilator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7700"/>
            <a:ext cx="9144000" cy="54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System Diagram – CPAP/</a:t>
            </a:r>
            <a:r>
              <a:rPr lang="en-US" dirty="0" err="1" smtClean="0"/>
              <a:t>BiPAP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224"/>
            <a:ext cx="9144000" cy="46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Layout – CPAP/</a:t>
            </a:r>
            <a:r>
              <a:rPr lang="en-US" dirty="0" err="1" smtClean="0"/>
              <a:t>BiPAP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0" y="1143000"/>
            <a:ext cx="3429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R5 - Model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399" y="5543088"/>
            <a:ext cx="8373135" cy="800047"/>
          </a:xfrm>
        </p:spPr>
        <p:txBody>
          <a:bodyPr/>
          <a:lstStyle/>
          <a:p>
            <a:r>
              <a:rPr lang="en-US" sz="1800" dirty="0" smtClean="0"/>
              <a:t>Design incorporates 3D printing DFM analysis, minimized part count, HFE improved latch, </a:t>
            </a:r>
            <a:r>
              <a:rPr lang="en-US" sz="1800" dirty="0"/>
              <a:t>and </a:t>
            </a:r>
            <a:r>
              <a:rPr lang="en-US" sz="1800" dirty="0" smtClean="0"/>
              <a:t>optimization for printing in multiple materials (PETG, ABS)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02" y="921042"/>
            <a:ext cx="2535008" cy="2482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39" y="3207000"/>
            <a:ext cx="2470771" cy="2309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145" y="1042375"/>
            <a:ext cx="2611747" cy="2392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075" y="1042375"/>
            <a:ext cx="2705808" cy="22269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145" y="3238154"/>
            <a:ext cx="2891029" cy="20670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92" y="3269308"/>
            <a:ext cx="2734396" cy="20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R4 – First ABS Print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0802" y="1326295"/>
            <a:ext cx="4307252" cy="4044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9926" y="1397132"/>
            <a:ext cx="4736755" cy="41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R4 – First </a:t>
            </a:r>
            <a:r>
              <a:rPr lang="en-US" dirty="0" smtClean="0"/>
              <a:t>PETG </a:t>
            </a:r>
            <a:r>
              <a:rPr lang="en-US" dirty="0"/>
              <a:t>Print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224" y="1028700"/>
            <a:ext cx="51720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4 – Model Fit-up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90122" y="1378226"/>
            <a:ext cx="3048000" cy="2286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1447" y="1260475"/>
            <a:ext cx="4721107" cy="4865688"/>
          </a:xfrm>
        </p:spPr>
      </p:pic>
    </p:spTree>
    <p:extLst>
      <p:ext uri="{BB962C8B-B14F-4D97-AF65-F5344CB8AC3E}">
        <p14:creationId xmlns:p14="http://schemas.microsoft.com/office/powerpoint/2010/main" val="372864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to Mask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811" y="1887533"/>
            <a:ext cx="4760732" cy="3592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53524" y="2063803"/>
            <a:ext cx="4770824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491395" y="4033081"/>
            <a:ext cx="3538306" cy="2283997"/>
          </a:xfrm>
        </p:spPr>
        <p:txBody>
          <a:bodyPr/>
          <a:lstStyle/>
          <a:p>
            <a:r>
              <a:rPr lang="en-US" dirty="0" smtClean="0"/>
              <a:t>IPAP = 20 cm 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</a:p>
          <a:p>
            <a:r>
              <a:rPr lang="en-US" dirty="0" smtClean="0"/>
              <a:t>EPAP </a:t>
            </a:r>
            <a:r>
              <a:rPr lang="en-US" dirty="0"/>
              <a:t>= </a:t>
            </a:r>
            <a:r>
              <a:rPr lang="en-US" dirty="0" smtClean="0"/>
              <a:t>5.0 </a:t>
            </a:r>
            <a:r>
              <a:rPr lang="en-US" dirty="0"/>
              <a:t>cm </a:t>
            </a:r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</a:p>
          <a:p>
            <a:r>
              <a:rPr lang="en-US" dirty="0" smtClean="0"/>
              <a:t>BPM = 12</a:t>
            </a:r>
          </a:p>
          <a:p>
            <a:r>
              <a:rPr lang="en-US" dirty="0" smtClean="0"/>
              <a:t>Ti = 1.0 sec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Setup Photos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449" y="922697"/>
            <a:ext cx="3248025" cy="3315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872" y="3544981"/>
            <a:ext cx="4991100" cy="2789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900" y="904874"/>
            <a:ext cx="39497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Pressure Transducer Locations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67655" y="234422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1" y="1125247"/>
            <a:ext cx="8963024" cy="492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400" y="1079158"/>
            <a:ext cx="8251200" cy="5206312"/>
          </a:xfrm>
        </p:spPr>
        <p:txBody>
          <a:bodyPr/>
          <a:lstStyle/>
          <a:p>
            <a:r>
              <a:rPr lang="en-US" sz="2400" dirty="0" smtClean="0"/>
              <a:t>Mask needs to cover all mucus membranes above the neck (eyes, nose, mouth)</a:t>
            </a:r>
          </a:p>
          <a:p>
            <a:r>
              <a:rPr lang="en-US" sz="2400" dirty="0" smtClean="0"/>
              <a:t>Must be sealed and all exhausted air needs to be filtered (N95 or greater)</a:t>
            </a:r>
          </a:p>
          <a:p>
            <a:r>
              <a:rPr lang="en-US" sz="2400" dirty="0" smtClean="0"/>
              <a:t>Needs to be cleanable; Autoclave sterilization is not a requirement</a:t>
            </a:r>
          </a:p>
          <a:p>
            <a:r>
              <a:rPr lang="en-US" sz="2400" dirty="0" smtClean="0"/>
              <a:t>CO2 needs measured in exhaust before filter</a:t>
            </a:r>
          </a:p>
          <a:p>
            <a:r>
              <a:rPr lang="en-US" sz="2400" dirty="0" smtClean="0"/>
              <a:t>Exhaust needs fed back to machine after filter for ventilator design by to atmosphere for CPAP/</a:t>
            </a:r>
            <a:r>
              <a:rPr lang="en-US" sz="2400" dirty="0" err="1" smtClean="0"/>
              <a:t>BiPAP</a:t>
            </a:r>
            <a:r>
              <a:rPr lang="en-US" sz="2400" dirty="0" smtClean="0"/>
              <a:t> design</a:t>
            </a:r>
          </a:p>
          <a:p>
            <a:r>
              <a:rPr lang="en-US" sz="2400" dirty="0" smtClean="0"/>
              <a:t>Port for administering nebulized meds is desirable</a:t>
            </a:r>
          </a:p>
          <a:p>
            <a:r>
              <a:rPr lang="en-US" sz="2400" dirty="0" smtClean="0"/>
              <a:t>Hot swap of filters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88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-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825" y="863509"/>
            <a:ext cx="7448550" cy="55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– </a:t>
            </a:r>
            <a:r>
              <a:rPr lang="en-US" dirty="0" err="1" smtClean="0"/>
              <a:t>BiPAP</a:t>
            </a:r>
            <a:r>
              <a:rPr lang="en-US" dirty="0" smtClean="0"/>
              <a:t> Ramp Up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1" y="904874"/>
            <a:ext cx="73914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– Cough Pressure Spike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895350"/>
            <a:ext cx="7305675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- Breathing Out of Sync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51" y="876299"/>
            <a:ext cx="7410450" cy="55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9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- Breathing in Sync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775" y="923925"/>
            <a:ext cx="73152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5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AV3000 mask used</a:t>
            </a:r>
          </a:p>
          <a:p>
            <a:r>
              <a:rPr lang="en-US" dirty="0" smtClean="0"/>
              <a:t>RESMED </a:t>
            </a:r>
            <a:r>
              <a:rPr lang="en-US" dirty="0"/>
              <a:t>V</a:t>
            </a:r>
            <a:r>
              <a:rPr lang="en-US" dirty="0" smtClean="0"/>
              <a:t>PAP </a:t>
            </a:r>
            <a:r>
              <a:rPr lang="en-US" dirty="0" smtClean="0"/>
              <a:t>III ST-A used</a:t>
            </a:r>
          </a:p>
          <a:p>
            <a:r>
              <a:rPr lang="en-US" dirty="0" smtClean="0"/>
              <a:t>11 days beard growth on test subject</a:t>
            </a:r>
          </a:p>
          <a:p>
            <a:r>
              <a:rPr lang="en-US" dirty="0" smtClean="0"/>
              <a:t>No discernable leakage between mask and face for majority of test</a:t>
            </a:r>
          </a:p>
          <a:p>
            <a:r>
              <a:rPr lang="en-US" dirty="0" smtClean="0"/>
              <a:t>Cough pressure spike did cause a momentary leak between seal and face</a:t>
            </a:r>
          </a:p>
          <a:p>
            <a:r>
              <a:rPr lang="en-US" dirty="0" smtClean="0"/>
              <a:t>There were no leakage alarms during test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8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6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R1 -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20" y="1091124"/>
            <a:ext cx="3144803" cy="2599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6930" y="897921"/>
            <a:ext cx="2817340" cy="2496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31759" y="3727001"/>
            <a:ext cx="2665420" cy="2509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2760" y="3477662"/>
            <a:ext cx="3111510" cy="28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R2 - Model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16" y="3510095"/>
            <a:ext cx="3326642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87" y="995495"/>
            <a:ext cx="3278301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8602" y="3657600"/>
            <a:ext cx="3307354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659" y="1224095"/>
            <a:ext cx="278476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3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400" y="1454331"/>
            <a:ext cx="8251200" cy="4866075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Modelled but not printed or fitted-up.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R3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620" y="948355"/>
            <a:ext cx="2926536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726" y="989356"/>
            <a:ext cx="3265806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00" y="3503956"/>
            <a:ext cx="3973258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3466" y="3314217"/>
            <a:ext cx="292601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401" y="963828"/>
            <a:ext cx="4067934" cy="5162336"/>
          </a:xfrm>
        </p:spPr>
        <p:txBody>
          <a:bodyPr/>
          <a:lstStyle/>
          <a:p>
            <a:r>
              <a:rPr lang="en-US" sz="2000" dirty="0" smtClean="0"/>
              <a:t>Primary product used by North American Fire Fighters</a:t>
            </a:r>
          </a:p>
          <a:p>
            <a:r>
              <a:rPr lang="en-US" sz="2000" dirty="0" smtClean="0"/>
              <a:t>Redundant sealing around mouth &amp; nose and around face</a:t>
            </a:r>
          </a:p>
          <a:p>
            <a:r>
              <a:rPr lang="en-US" sz="2000" dirty="0" smtClean="0"/>
              <a:t>Simple universal I/O port with redundant sealing </a:t>
            </a:r>
          </a:p>
          <a:p>
            <a:r>
              <a:rPr lang="en-US" sz="2000" dirty="0" smtClean="0"/>
              <a:t>Comes in 3 different sizes to ensure a good fit; 5 </a:t>
            </a:r>
            <a:r>
              <a:rPr lang="en-US" sz="2000" dirty="0" err="1" smtClean="0"/>
              <a:t>pt</a:t>
            </a:r>
            <a:r>
              <a:rPr lang="en-US" sz="2000" dirty="0" smtClean="0"/>
              <a:t> head harness</a:t>
            </a:r>
          </a:p>
          <a:p>
            <a:r>
              <a:rPr lang="en-US" sz="2000" dirty="0" smtClean="0"/>
              <a:t>Can be fit with a </a:t>
            </a:r>
            <a:r>
              <a:rPr lang="en-US" sz="2000" dirty="0" err="1" smtClean="0"/>
              <a:t>comms</a:t>
            </a:r>
            <a:r>
              <a:rPr lang="en-US" sz="2000" dirty="0" smtClean="0"/>
              <a:t> adapter to allow better patient-provider communication</a:t>
            </a:r>
          </a:p>
          <a:p>
            <a:r>
              <a:rPr lang="en-US" sz="2000" dirty="0" smtClean="0"/>
              <a:t>6 week lead time</a:t>
            </a:r>
          </a:p>
          <a:p>
            <a:r>
              <a:rPr lang="en-US" sz="2000" dirty="0" smtClean="0"/>
              <a:t>~$385 (Kevlar) or $290 (Polyester) USD list price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Scott AV 3000 Series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940712" y="981855"/>
            <a:ext cx="3542269" cy="3506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8738" y="4394025"/>
            <a:ext cx="2529018" cy="1899931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174270"/>
              </p:ext>
            </p:extLst>
          </p:nvPr>
        </p:nvGraphicFramePr>
        <p:xfrm>
          <a:off x="7545421" y="4506098"/>
          <a:ext cx="1468165" cy="190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Acrobat Document" r:id="rId5" imgW="5828911" imgH="7543536" progId="Acrobat.Document.DC">
                  <p:embed/>
                </p:oleObj>
              </mc:Choice>
              <mc:Fallback>
                <p:oleObj name="Acrobat Document" r:id="rId5" imgW="5828911" imgH="754353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5421" y="4506098"/>
                        <a:ext cx="1468165" cy="190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293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R4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43" y="889694"/>
            <a:ext cx="2876909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2095" y="1035379"/>
            <a:ext cx="2580457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09" y="3800668"/>
            <a:ext cx="254889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599" y="939917"/>
            <a:ext cx="2735844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017" y="3946353"/>
            <a:ext cx="266812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Confirmed Assumptions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400" y="1079158"/>
            <a:ext cx="8251200" cy="5206312"/>
          </a:xfrm>
        </p:spPr>
        <p:txBody>
          <a:bodyPr/>
          <a:lstStyle/>
          <a:p>
            <a:r>
              <a:rPr lang="en-US" dirty="0" smtClean="0"/>
              <a:t>Mask needs to cover all mucus membranes above the neck (eyes, nose, mouth) – Ears not required</a:t>
            </a:r>
          </a:p>
          <a:p>
            <a:r>
              <a:rPr lang="en-US" dirty="0" smtClean="0"/>
              <a:t>The patient will receive nutrition intravenously, if required</a:t>
            </a:r>
          </a:p>
          <a:p>
            <a:r>
              <a:rPr lang="en-US" dirty="0" smtClean="0"/>
              <a:t>All vital signs will be monitored in methods that do not interfere with the function of the mask or its ability to seal against the patients skin</a:t>
            </a:r>
          </a:p>
          <a:p>
            <a:r>
              <a:rPr lang="en-US" dirty="0" smtClean="0"/>
              <a:t>PIP and PEEP functions will be accomplished by the ventilator unit, and not the mask</a:t>
            </a:r>
          </a:p>
          <a:p>
            <a:r>
              <a:rPr lang="en-US" dirty="0" smtClean="0"/>
              <a:t>Autoclave sterilization is not a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0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401" y="963828"/>
            <a:ext cx="4067934" cy="5162336"/>
          </a:xfrm>
        </p:spPr>
        <p:txBody>
          <a:bodyPr/>
          <a:lstStyle/>
          <a:p>
            <a:r>
              <a:rPr lang="en-US" sz="2000" dirty="0" smtClean="0"/>
              <a:t>Primary product used by North American Fire Fighters</a:t>
            </a:r>
          </a:p>
          <a:p>
            <a:r>
              <a:rPr lang="en-US" sz="2000" dirty="0" smtClean="0"/>
              <a:t>Single </a:t>
            </a:r>
            <a:r>
              <a:rPr lang="en-US" sz="2000" dirty="0" smtClean="0"/>
              <a:t>sealing around </a:t>
            </a:r>
            <a:r>
              <a:rPr lang="en-US" sz="2000" dirty="0" smtClean="0"/>
              <a:t>mouth,  </a:t>
            </a:r>
            <a:r>
              <a:rPr lang="en-US" sz="2000" dirty="0" smtClean="0"/>
              <a:t>nose and around face</a:t>
            </a:r>
          </a:p>
          <a:p>
            <a:r>
              <a:rPr lang="en-US" sz="2000" dirty="0" smtClean="0"/>
              <a:t>Simple universal I/O port with redundant sealing </a:t>
            </a:r>
          </a:p>
          <a:p>
            <a:r>
              <a:rPr lang="en-US" sz="2000" dirty="0" smtClean="0"/>
              <a:t>Comes in 3 different sizes to ensure a good fit; 4pt head harness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Can be fit with a </a:t>
            </a:r>
            <a:r>
              <a:rPr lang="en-US" sz="2000" dirty="0" err="1" smtClean="0">
                <a:solidFill>
                  <a:schemeClr val="tx1"/>
                </a:solidFill>
              </a:rPr>
              <a:t>comms</a:t>
            </a:r>
            <a:r>
              <a:rPr lang="en-US" sz="2000" dirty="0" smtClean="0">
                <a:solidFill>
                  <a:schemeClr val="tx1"/>
                </a:solidFill>
              </a:rPr>
              <a:t> adapter to allow better patient-provider communication</a:t>
            </a:r>
          </a:p>
          <a:p>
            <a:r>
              <a:rPr lang="en-US" sz="2000" dirty="0"/>
              <a:t>1</a:t>
            </a:r>
            <a:r>
              <a:rPr lang="en-US" sz="2000" dirty="0" smtClean="0"/>
              <a:t> week lead time</a:t>
            </a:r>
          </a:p>
          <a:p>
            <a:r>
              <a:rPr lang="en-US" sz="2000" dirty="0" smtClean="0"/>
              <a:t>~$385 (Kevlar) or $290 (Polyester) USD list price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Scott AV 2000 Series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8738" y="4394025"/>
            <a:ext cx="2529018" cy="1899931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174270"/>
              </p:ext>
            </p:extLst>
          </p:nvPr>
        </p:nvGraphicFramePr>
        <p:xfrm>
          <a:off x="7545421" y="4506098"/>
          <a:ext cx="1468165" cy="1900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Acrobat Document" r:id="rId4" imgW="5828911" imgH="7543536" progId="Acrobat.Document.DC">
                  <p:embed/>
                </p:oleObj>
              </mc:Choice>
              <mc:Fallback>
                <p:oleObj name="Acrobat Document" r:id="rId4" imgW="5828911" imgH="754353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5421" y="4506098"/>
                        <a:ext cx="1468165" cy="1900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91" t="3834" r="23351" b="10229"/>
          <a:stretch/>
        </p:blipFill>
        <p:spPr>
          <a:xfrm>
            <a:off x="5029200" y="1123950"/>
            <a:ext cx="3305176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70" y="906162"/>
            <a:ext cx="8767042" cy="53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4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 mm Inlet Adapter 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46401" y="963828"/>
            <a:ext cx="4067934" cy="5162336"/>
          </a:xfrm>
        </p:spPr>
        <p:txBody>
          <a:bodyPr/>
          <a:lstStyle/>
          <a:p>
            <a:r>
              <a:rPr lang="en-US" dirty="0" smtClean="0"/>
              <a:t>Standard interface for ventilator/CPAP/</a:t>
            </a:r>
            <a:r>
              <a:rPr lang="en-US" dirty="0" err="1" smtClean="0"/>
              <a:t>BiPAP</a:t>
            </a:r>
            <a:r>
              <a:rPr lang="en-US" dirty="0" smtClean="0"/>
              <a:t> equipment</a:t>
            </a:r>
          </a:p>
          <a:p>
            <a:r>
              <a:rPr lang="en-US" dirty="0" smtClean="0"/>
              <a:t>Friction fit of the connecting hose on the tapered male tube interface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36043" y="1186249"/>
            <a:ext cx="1565189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Hose Side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72432" y="5494638"/>
            <a:ext cx="2207742" cy="378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Equipment Side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849" y="1571523"/>
            <a:ext cx="29813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Interface Diagram - Mask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40080" y="1691640"/>
            <a:ext cx="7726680" cy="45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773936" y="1737360"/>
            <a:ext cx="27432" cy="2450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01368" y="4187952"/>
            <a:ext cx="44439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45352" y="1691640"/>
            <a:ext cx="0" cy="24963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26589" y="1279112"/>
            <a:ext cx="299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Scott AV3000 or AV2000 mask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525280" y="1655064"/>
            <a:ext cx="18134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035296" y="1632204"/>
            <a:ext cx="18134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51344" y="1632204"/>
            <a:ext cx="18134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97475" y="1655064"/>
            <a:ext cx="18134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9830" y="1331452"/>
            <a:ext cx="57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26415" y="1329404"/>
            <a:ext cx="60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47312" y="1322308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mouth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08305" y="127911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nose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490472" y="2578608"/>
            <a:ext cx="620255" cy="361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35224" y="2526511"/>
            <a:ext cx="620255" cy="3611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39852" y="238393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CPAP/BIPAP</a:t>
            </a:r>
          </a:p>
          <a:p>
            <a:r>
              <a:rPr lang="en-US" sz="1200" dirty="0" smtClean="0"/>
              <a:t>22mm ISO 5356-1 </a:t>
            </a:r>
          </a:p>
          <a:p>
            <a:r>
              <a:rPr lang="en-US" sz="1200" dirty="0" smtClean="0"/>
              <a:t>Male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6669597" y="2887699"/>
            <a:ext cx="1228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&gt;= N95 Filter</a:t>
            </a:r>
          </a:p>
          <a:p>
            <a:r>
              <a:rPr lang="en-US" sz="1200" dirty="0" smtClean="0"/>
              <a:t>Up to 60 l/min</a:t>
            </a:r>
          </a:p>
        </p:txBody>
      </p:sp>
      <p:sp>
        <p:nvSpPr>
          <p:cNvPr id="68" name="Right Brace 67"/>
          <p:cNvSpPr/>
          <p:nvPr/>
        </p:nvSpPr>
        <p:spPr>
          <a:xfrm rot="5400000">
            <a:off x="3855402" y="1993360"/>
            <a:ext cx="434925" cy="5186631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46400" y="4928384"/>
            <a:ext cx="757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Preferable to find way to combine most into a standard interface with adapters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597622" y="2293465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To CPAP/BIPAP</a:t>
            </a:r>
          </a:p>
          <a:p>
            <a:r>
              <a:rPr lang="en-US" sz="1200" dirty="0" smtClean="0"/>
              <a:t>22mm ISO 5356-1</a:t>
            </a:r>
          </a:p>
          <a:p>
            <a:r>
              <a:rPr lang="en-US" sz="1200" dirty="0" smtClean="0"/>
              <a:t>Male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840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Ventilator/CPAP/</a:t>
            </a:r>
            <a:r>
              <a:rPr lang="en-US" dirty="0" err="1" smtClean="0"/>
              <a:t>BiPAP</a:t>
            </a:r>
            <a:r>
              <a:rPr lang="en-US" dirty="0" smtClean="0"/>
              <a:t> Adapter for AV2000 or AV3000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105"/>
            <a:ext cx="9144000" cy="46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Printed in ABS or PETG</a:t>
            </a:r>
          </a:p>
          <a:p>
            <a:r>
              <a:rPr lang="en-US" dirty="0" smtClean="0"/>
              <a:t>Initial </a:t>
            </a:r>
            <a:r>
              <a:rPr lang="en-US" dirty="0" err="1" smtClean="0"/>
              <a:t>qty</a:t>
            </a:r>
            <a:r>
              <a:rPr lang="en-US" dirty="0" smtClean="0"/>
              <a:t> of 100 (London coverage)</a:t>
            </a:r>
          </a:p>
          <a:p>
            <a:r>
              <a:rPr lang="en-US" dirty="0" err="1" smtClean="0"/>
              <a:t>Qty</a:t>
            </a:r>
            <a:r>
              <a:rPr lang="en-US" dirty="0" smtClean="0"/>
              <a:t> up to 1000 (Ontario coverage)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3D Print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ustom 10">
      <a:dk1>
        <a:srgbClr val="000000"/>
      </a:dk1>
      <a:lt1>
        <a:srgbClr val="FFFFFF"/>
      </a:lt1>
      <a:dk2>
        <a:srgbClr val="00519B"/>
      </a:dk2>
      <a:lt2>
        <a:srgbClr val="EEECE1"/>
      </a:lt2>
      <a:accent1>
        <a:srgbClr val="004986"/>
      </a:accent1>
      <a:accent2>
        <a:srgbClr val="3079B9"/>
      </a:accent2>
      <a:accent3>
        <a:srgbClr val="707070"/>
      </a:accent3>
      <a:accent4>
        <a:srgbClr val="243B4C"/>
      </a:accent4>
      <a:accent5>
        <a:srgbClr val="8EBD78"/>
      </a:accent5>
      <a:accent6>
        <a:srgbClr val="00509B"/>
      </a:accent6>
      <a:hlink>
        <a:srgbClr val="00519B"/>
      </a:hlink>
      <a:folHlink>
        <a:srgbClr val="6D6E7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DLS-Canada - Aug 2019 Template [Read-Only]" id="{92BCBC3E-F00C-4D32-8CB0-9764E4B7CA07}" vid="{2888250B-B32C-4173-BCF2-28D49718AE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GDLS-Canada - Aug 2019 Template</Template>
  <TotalTime>28926</TotalTime>
  <Words>608</Words>
  <Application>Microsoft Office PowerPoint</Application>
  <PresentationFormat>On-screen Show (4:3)</PresentationFormat>
  <Paragraphs>109</Paragraphs>
  <Slides>32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Blank</vt:lpstr>
      <vt:lpstr>Acrobat Document</vt:lpstr>
      <vt:lpstr>Non-Invasive Ventilator Mask for COVID-19 3D Printing</vt:lpstr>
      <vt:lpstr>Requirements</vt:lpstr>
      <vt:lpstr>Scott AV 3000 Series</vt:lpstr>
      <vt:lpstr>Scott AV 2000 Series</vt:lpstr>
      <vt:lpstr>Adapter interface</vt:lpstr>
      <vt:lpstr>22 mm Inlet Adapter </vt:lpstr>
      <vt:lpstr>Functional Interface Diagram - Mask</vt:lpstr>
      <vt:lpstr>Ventilator/CPAP/BiPAP Adapter for AV2000 or AV3000</vt:lpstr>
      <vt:lpstr>Adapter 3D Print Requirements</vt:lpstr>
      <vt:lpstr>Functional System Diagram – Ventilator</vt:lpstr>
      <vt:lpstr>Functional System Diagram – CPAP/BiPAP</vt:lpstr>
      <vt:lpstr>System Layout – CPAP/BiPAP</vt:lpstr>
      <vt:lpstr>Adapter R5 - Model</vt:lpstr>
      <vt:lpstr>Adapter R4 – First ABS Print</vt:lpstr>
      <vt:lpstr>Adapter R4 – First PETG Print</vt:lpstr>
      <vt:lpstr>Adapter 4 – Model Fit-up</vt:lpstr>
      <vt:lpstr>Fit to Mask</vt:lpstr>
      <vt:lpstr>Test Setup Photos</vt:lpstr>
      <vt:lpstr>Test Pressure Transducer Locations</vt:lpstr>
      <vt:lpstr>Test Results - Overview</vt:lpstr>
      <vt:lpstr>Test Results – BiPAP Ramp Up</vt:lpstr>
      <vt:lpstr>Test Results – Cough Pressure Spike</vt:lpstr>
      <vt:lpstr>Test Results - Breathing Out of Sync</vt:lpstr>
      <vt:lpstr>Test Results - Breathing in Sync</vt:lpstr>
      <vt:lpstr>Test Comments</vt:lpstr>
      <vt:lpstr>Backup</vt:lpstr>
      <vt:lpstr>Adapter R1 - Model</vt:lpstr>
      <vt:lpstr>Adapter R2 - Model</vt:lpstr>
      <vt:lpstr>Adapter R3</vt:lpstr>
      <vt:lpstr>Adapter R4</vt:lpstr>
      <vt:lpstr>Confirmed Assumptions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Non-Invasive Ventilator Mask for COVID-19</dc:title>
  <dc:creator>wilsondj@gdls.com</dc:creator>
  <cp:lastModifiedBy>Wilson, Derek J</cp:lastModifiedBy>
  <cp:revision>244</cp:revision>
  <cp:lastPrinted>2018-05-23T18:48:03Z</cp:lastPrinted>
  <dcterms:created xsi:type="dcterms:W3CDTF">2019-11-19T15:53:33Z</dcterms:created>
  <dcterms:modified xsi:type="dcterms:W3CDTF">2020-04-01T23:52:16Z</dcterms:modified>
</cp:coreProperties>
</file>